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8" r:id="rId4"/>
    <p:sldId id="268" r:id="rId5"/>
    <p:sldId id="267" r:id="rId6"/>
    <p:sldId id="277" r:id="rId7"/>
    <p:sldId id="262" r:id="rId8"/>
    <p:sldId id="260" r:id="rId9"/>
    <p:sldId id="263" r:id="rId10"/>
    <p:sldId id="278" r:id="rId11"/>
    <p:sldId id="261" r:id="rId12"/>
    <p:sldId id="279" r:id="rId13"/>
    <p:sldId id="282" r:id="rId14"/>
    <p:sldId id="264" r:id="rId15"/>
    <p:sldId id="280" r:id="rId16"/>
    <p:sldId id="283" r:id="rId17"/>
    <p:sldId id="284" r:id="rId18"/>
    <p:sldId id="265" r:id="rId19"/>
    <p:sldId id="266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2" d="100"/>
          <a:sy n="112" d="100"/>
        </p:scale>
        <p:origin x="-154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09A381-73A4-6047-9867-B432D21467D0}" type="datetimeFigureOut">
              <a:rPr lang="en-US" smtClean="0"/>
              <a:t>7/22/15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254462-8F4A-4A42-BEDA-665428C60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13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7/21/15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7/21/15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7/21/15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7/21/15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7/21/15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7/21/15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7/21/15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7/21/15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7/21/15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7/21/15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7/21/15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kumimoji="0"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7/21/15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3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eg"/><Relationship Id="rId3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eg"/><Relationship Id="rId3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eg"/><Relationship Id="rId3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eg"/><Relationship Id="rId3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931" y="4038600"/>
            <a:ext cx="8641269" cy="1828800"/>
          </a:xfrm>
        </p:spPr>
        <p:txBody>
          <a:bodyPr>
            <a:normAutofit/>
          </a:bodyPr>
          <a:lstStyle/>
          <a:p>
            <a:r>
              <a:rPr lang="en-US" sz="4300" dirty="0" err="1" smtClean="0"/>
              <a:t>TRiCAM</a:t>
            </a:r>
            <a:r>
              <a:rPr lang="en-US" sz="4300" dirty="0"/>
              <a:t> </a:t>
            </a:r>
            <a:r>
              <a:rPr lang="en-US" sz="4300" dirty="0" smtClean="0"/>
              <a:t>QRI Project Presentation</a:t>
            </a:r>
            <a:endParaRPr lang="en-US" sz="43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MICHELLE YANG, AKASH LEVY, ALBERT TUNG, JANETTE GARCIA</a:t>
            </a:r>
            <a:endParaRPr lang="en-US" sz="2000" dirty="0"/>
          </a:p>
        </p:txBody>
      </p:sp>
      <p:pic>
        <p:nvPicPr>
          <p:cNvPr id="4" name="Picture 6" descr="http://www.seas.harvard.edu/courses/cs152/2010sp/SEASLogo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7931" y="6075096"/>
            <a:ext cx="636766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ome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6651" y="6075096"/>
            <a:ext cx="1196303" cy="56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118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 on QRI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</p:spPr>
        <p:txBody>
          <a:bodyPr vert="vert270" anchor="ctr" anchorCtr="0">
            <a:normAutofit/>
          </a:bodyPr>
          <a:lstStyle/>
          <a:p>
            <a:pPr algn="ctr"/>
            <a:r>
              <a:rPr lang="en-US" sz="3000" dirty="0" smtClean="0"/>
              <a:t>Animated prediction</a:t>
            </a:r>
            <a:endParaRPr lang="en-US" sz="3000" dirty="0"/>
          </a:p>
        </p:txBody>
      </p:sp>
      <p:pic>
        <p:nvPicPr>
          <p:cNvPr id="5" name="Content Placeholder 4" descr="transform.gi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10" r="-431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7234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Multilayer Perceptron (MLP)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700" dirty="0" smtClean="0"/>
              <a:t>Changed from </a:t>
            </a:r>
            <a:r>
              <a:rPr lang="en-US" sz="2700" dirty="0" err="1" smtClean="0"/>
              <a:t>autoencoders</a:t>
            </a:r>
            <a:endParaRPr lang="en-US" sz="2700" dirty="0" smtClean="0"/>
          </a:p>
          <a:p>
            <a:r>
              <a:rPr lang="en-US" sz="2700" dirty="0" smtClean="0"/>
              <a:t>Currently produces best results on QRI data</a:t>
            </a:r>
          </a:p>
          <a:p>
            <a:pPr lvl="1"/>
            <a:r>
              <a:rPr lang="en-US" sz="2200" dirty="0" smtClean="0"/>
              <a:t>Hidden layers: 4</a:t>
            </a:r>
          </a:p>
          <a:p>
            <a:pPr lvl="1"/>
            <a:r>
              <a:rPr lang="en-US" sz="2200" dirty="0" smtClean="0"/>
              <a:t>Neurons: 300</a:t>
            </a:r>
          </a:p>
          <a:p>
            <a:pPr lvl="1"/>
            <a:r>
              <a:rPr lang="en-US" sz="2200" dirty="0" smtClean="0"/>
              <a:t>Activation Function: </a:t>
            </a:r>
            <a:r>
              <a:rPr lang="en-US" sz="2200" dirty="0" err="1" smtClean="0"/>
              <a:t>tanh</a:t>
            </a:r>
            <a:endParaRPr lang="en-US" sz="2200" dirty="0" smtClean="0"/>
          </a:p>
          <a:p>
            <a:pPr lvl="1"/>
            <a:r>
              <a:rPr lang="en-US" sz="2200" dirty="0" smtClean="0"/>
              <a:t>Batch size: 273</a:t>
            </a:r>
          </a:p>
          <a:p>
            <a:pPr lvl="1"/>
            <a:r>
              <a:rPr lang="en-US" sz="2200" dirty="0" smtClean="0"/>
              <a:t>Learning rate: 0.01</a:t>
            </a:r>
          </a:p>
          <a:p>
            <a:pPr lvl="1"/>
            <a:r>
              <a:rPr lang="en-US" sz="2200" dirty="0" smtClean="0"/>
              <a:t>Momentum: 0.5</a:t>
            </a:r>
            <a:endParaRPr lang="en-US" sz="2200" dirty="0"/>
          </a:p>
        </p:txBody>
      </p:sp>
      <p:pic>
        <p:nvPicPr>
          <p:cNvPr id="5" name="Picture 4" descr="graph26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641" y="2789695"/>
            <a:ext cx="4408408" cy="3306306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64374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MLP on QRI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</p:spPr>
        <p:txBody>
          <a:bodyPr vert="vert270" anchor="ctr" anchorCtr="0">
            <a:normAutofit/>
          </a:bodyPr>
          <a:lstStyle/>
          <a:p>
            <a:pPr algn="ctr"/>
            <a:r>
              <a:rPr lang="en-US" sz="3000" dirty="0" smtClean="0"/>
              <a:t>Animated prediction</a:t>
            </a:r>
            <a:endParaRPr lang="en-US" sz="3000" dirty="0"/>
          </a:p>
        </p:txBody>
      </p:sp>
      <p:pic>
        <p:nvPicPr>
          <p:cNvPr id="5" name="Content Placeholder 4" descr="transform.gi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10" r="-431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55370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on QRI Data</a:t>
            </a:r>
            <a:endParaRPr lang="en-US" dirty="0"/>
          </a:p>
        </p:txBody>
      </p:sp>
      <p:pic>
        <p:nvPicPr>
          <p:cNvPr id="3" name="Content Placeholder 2" descr="0034.png"/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" r="6267"/>
          <a:stretch/>
        </p:blipFill>
        <p:spPr>
          <a:xfrm>
            <a:off x="607232" y="2665204"/>
            <a:ext cx="3888568" cy="3140990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1"/>
          </p:nvPr>
        </p:nvSpPr>
        <p:spPr/>
        <p:txBody>
          <a:bodyPr>
            <a:noAutofit/>
          </a:bodyPr>
          <a:lstStyle/>
          <a:p>
            <a:r>
              <a:rPr lang="en-US" sz="1850" dirty="0" smtClean="0"/>
              <a:t>Convolutional Neural Network (CNN)</a:t>
            </a:r>
            <a:endParaRPr lang="en-US" sz="185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1850" dirty="0" smtClean="0"/>
              <a:t>Multilayer Perceptron (MLP)</a:t>
            </a:r>
            <a:endParaRPr lang="en-US" sz="1850" dirty="0"/>
          </a:p>
        </p:txBody>
      </p:sp>
      <p:pic>
        <p:nvPicPr>
          <p:cNvPr id="7" name="Content Placeholder 6" descr="0034.png"/>
          <p:cNvPicPr>
            <a:picLocks noGrp="1" noChangeAspect="1"/>
          </p:cNvPicPr>
          <p:nvPr>
            <p:ph sz="quarter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91" r="6549"/>
          <a:stretch/>
        </p:blipFill>
        <p:spPr>
          <a:xfrm>
            <a:off x="4800600" y="2665204"/>
            <a:ext cx="3886225" cy="3063467"/>
          </a:xfrm>
        </p:spPr>
      </p:pic>
    </p:spTree>
    <p:extLst>
      <p:ext uri="{BB962C8B-B14F-4D97-AF65-F5344CB8AC3E}">
        <p14:creationId xmlns:p14="http://schemas.microsoft.com/office/powerpoint/2010/main" val="3937342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on QRI Data</a:t>
            </a:r>
            <a:endParaRPr lang="en-US" dirty="0"/>
          </a:p>
        </p:txBody>
      </p:sp>
      <p:pic>
        <p:nvPicPr>
          <p:cNvPr id="9" name="Content Placeholder 8" descr="0014.png"/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" t="615" r="4724" b="-1775"/>
          <a:stretch/>
        </p:blipFill>
        <p:spPr>
          <a:xfrm>
            <a:off x="609600" y="2687632"/>
            <a:ext cx="3886200" cy="3097287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1"/>
          </p:nvPr>
        </p:nvSpPr>
        <p:spPr/>
        <p:txBody>
          <a:bodyPr>
            <a:noAutofit/>
          </a:bodyPr>
          <a:lstStyle/>
          <a:p>
            <a:r>
              <a:rPr lang="en-US" sz="1850" dirty="0" smtClean="0"/>
              <a:t>Convolutional Neural Network (CNN)</a:t>
            </a:r>
            <a:endParaRPr lang="en-US" sz="185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1850" dirty="0" smtClean="0"/>
              <a:t>Multilayer Perceptron (MLP)</a:t>
            </a:r>
            <a:endParaRPr lang="en-US" sz="1850" dirty="0"/>
          </a:p>
        </p:txBody>
      </p:sp>
      <p:pic>
        <p:nvPicPr>
          <p:cNvPr id="10" name="Content Placeholder 9" descr="0014.png"/>
          <p:cNvPicPr>
            <a:picLocks noGrp="1" noChangeAspect="1"/>
          </p:cNvPicPr>
          <p:nvPr>
            <p:ph sz="quarter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" r="4573"/>
          <a:stretch/>
        </p:blipFill>
        <p:spPr>
          <a:xfrm>
            <a:off x="4800600" y="2687632"/>
            <a:ext cx="3886200" cy="3060796"/>
          </a:xfrm>
        </p:spPr>
      </p:pic>
    </p:spTree>
    <p:extLst>
      <p:ext uri="{BB962C8B-B14F-4D97-AF65-F5344CB8AC3E}">
        <p14:creationId xmlns:p14="http://schemas.microsoft.com/office/powerpoint/2010/main" val="1905781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on QRI Data</a:t>
            </a:r>
            <a:endParaRPr lang="en-US" dirty="0"/>
          </a:p>
        </p:txBody>
      </p:sp>
      <p:pic>
        <p:nvPicPr>
          <p:cNvPr id="3" name="Content Placeholder 2" descr="0096.png"/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" t="-379" r="5792" b="379"/>
          <a:stretch/>
        </p:blipFill>
        <p:spPr>
          <a:xfrm>
            <a:off x="533722" y="2642524"/>
            <a:ext cx="3962078" cy="3186351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1"/>
          </p:nvPr>
        </p:nvSpPr>
        <p:spPr/>
        <p:txBody>
          <a:bodyPr>
            <a:noAutofit/>
          </a:bodyPr>
          <a:lstStyle/>
          <a:p>
            <a:r>
              <a:rPr lang="en-US" sz="1850" dirty="0" smtClean="0"/>
              <a:t>Convolutional Neural Network (CNN)</a:t>
            </a:r>
            <a:endParaRPr lang="en-US" sz="185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1850" dirty="0" smtClean="0"/>
              <a:t>Multilayer Perceptron (MLP)</a:t>
            </a:r>
            <a:endParaRPr lang="en-US" sz="1850" dirty="0"/>
          </a:p>
        </p:txBody>
      </p:sp>
      <p:pic>
        <p:nvPicPr>
          <p:cNvPr id="7" name="Content Placeholder 6" descr="0096.png"/>
          <p:cNvPicPr>
            <a:picLocks noGrp="1" noChangeAspect="1"/>
          </p:cNvPicPr>
          <p:nvPr>
            <p:ph sz="quarter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" r="5523"/>
          <a:stretch/>
        </p:blipFill>
        <p:spPr>
          <a:xfrm>
            <a:off x="4800600" y="2744586"/>
            <a:ext cx="3886200" cy="3117922"/>
          </a:xfrm>
        </p:spPr>
      </p:pic>
    </p:spTree>
    <p:extLst>
      <p:ext uri="{BB962C8B-B14F-4D97-AF65-F5344CB8AC3E}">
        <p14:creationId xmlns:p14="http://schemas.microsoft.com/office/powerpoint/2010/main" val="3741286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on QRI Data</a:t>
            </a:r>
            <a:endParaRPr lang="en-US" dirty="0"/>
          </a:p>
        </p:txBody>
      </p:sp>
      <p:pic>
        <p:nvPicPr>
          <p:cNvPr id="3" name="Content Placeholder 2" descr="0181.png"/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" r="5317"/>
          <a:stretch/>
        </p:blipFill>
        <p:spPr>
          <a:xfrm>
            <a:off x="609600" y="2674687"/>
            <a:ext cx="3885799" cy="3106969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1"/>
          </p:nvPr>
        </p:nvSpPr>
        <p:spPr/>
        <p:txBody>
          <a:bodyPr>
            <a:noAutofit/>
          </a:bodyPr>
          <a:lstStyle/>
          <a:p>
            <a:r>
              <a:rPr lang="en-US" sz="1850" dirty="0" smtClean="0"/>
              <a:t>Convolutional Neural Network (CNN)</a:t>
            </a:r>
            <a:endParaRPr lang="en-US" sz="185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1850" dirty="0" smtClean="0"/>
              <a:t>Multilayer Perceptron (MLP)</a:t>
            </a:r>
            <a:endParaRPr lang="en-US" sz="1850" dirty="0"/>
          </a:p>
        </p:txBody>
      </p:sp>
      <p:pic>
        <p:nvPicPr>
          <p:cNvPr id="7" name="Content Placeholder 6" descr="0181.png"/>
          <p:cNvPicPr>
            <a:picLocks noGrp="1" noChangeAspect="1"/>
          </p:cNvPicPr>
          <p:nvPr>
            <p:ph sz="quarter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" r="5760"/>
          <a:stretch/>
        </p:blipFill>
        <p:spPr>
          <a:xfrm>
            <a:off x="4820674" y="2674687"/>
            <a:ext cx="3866125" cy="3106969"/>
          </a:xfrm>
        </p:spPr>
      </p:pic>
    </p:spTree>
    <p:extLst>
      <p:ext uri="{BB962C8B-B14F-4D97-AF65-F5344CB8AC3E}">
        <p14:creationId xmlns:p14="http://schemas.microsoft.com/office/powerpoint/2010/main" val="3012995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Running QRI data on RNN and RBM</a:t>
            </a:r>
          </a:p>
          <a:p>
            <a:r>
              <a:rPr lang="en-US" dirty="0" smtClean="0"/>
              <a:t>Optimizing parameters</a:t>
            </a:r>
          </a:p>
          <a:p>
            <a:pPr lvl="1"/>
            <a:r>
              <a:rPr lang="en-US" dirty="0" smtClean="0"/>
              <a:t>Activation function</a:t>
            </a:r>
          </a:p>
          <a:p>
            <a:pPr lvl="1"/>
            <a:r>
              <a:rPr lang="en-US" dirty="0" smtClean="0"/>
              <a:t>Batch size</a:t>
            </a:r>
          </a:p>
          <a:p>
            <a:pPr lvl="1"/>
            <a:r>
              <a:rPr lang="en-US" dirty="0"/>
              <a:t>Hidden layers</a:t>
            </a:r>
          </a:p>
          <a:p>
            <a:pPr lvl="1"/>
            <a:r>
              <a:rPr lang="en-US" dirty="0" smtClean="0"/>
              <a:t>Learning rate</a:t>
            </a:r>
          </a:p>
          <a:p>
            <a:pPr lvl="1"/>
            <a:r>
              <a:rPr lang="en-US" dirty="0" smtClean="0"/>
              <a:t>Momentum</a:t>
            </a:r>
          </a:p>
        </p:txBody>
      </p:sp>
    </p:spTree>
    <p:extLst>
      <p:ext uri="{BB962C8B-B14F-4D97-AF65-F5344CB8AC3E}">
        <p14:creationId xmlns:p14="http://schemas.microsoft.com/office/powerpoint/2010/main" val="2905581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4847" b="48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65099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/>
              <a:t>Works Cited</a:t>
            </a:r>
            <a:endParaRPr lang="en-US" sz="60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457200" y="609600"/>
            <a:ext cx="5562600" cy="551656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Picture slide 2: http</a:t>
            </a:r>
            <a:r>
              <a:rPr lang="en-US" sz="2000" dirty="0"/>
              <a:t>://www.sfltimes.com/wp-content/uploads/2015/06/oil-drilling-at-</a:t>
            </a:r>
            <a:r>
              <a:rPr lang="en-US" sz="2000" dirty="0" smtClean="0"/>
              <a:t>sunset.jpg</a:t>
            </a:r>
          </a:p>
          <a:p>
            <a:r>
              <a:rPr lang="en-US" sz="2000" dirty="0" smtClean="0"/>
              <a:t>RNN </a:t>
            </a:r>
            <a:r>
              <a:rPr lang="en-US" sz="2000" dirty="0"/>
              <a:t>LSTM picture: http://</a:t>
            </a:r>
            <a:r>
              <a:rPr lang="en-US" sz="2000" dirty="0" err="1"/>
              <a:t>www.willamette.edu</a:t>
            </a:r>
            <a:r>
              <a:rPr lang="en-US" sz="2000" dirty="0"/>
              <a:t>/~</a:t>
            </a:r>
            <a:r>
              <a:rPr lang="en-US" sz="2000" dirty="0" err="1"/>
              <a:t>gorr</a:t>
            </a:r>
            <a:r>
              <a:rPr lang="en-US" sz="2000" dirty="0"/>
              <a:t>/classes/cs449/figs/</a:t>
            </a:r>
            <a:r>
              <a:rPr lang="en-US" sz="2000" dirty="0" err="1"/>
              <a:t>lstm.gif</a:t>
            </a:r>
            <a:endParaRPr lang="en-US" sz="2000" dirty="0" smtClean="0"/>
          </a:p>
          <a:p>
            <a:r>
              <a:rPr lang="en-US" sz="2000" dirty="0" smtClean="0"/>
              <a:t>Smiling </a:t>
            </a:r>
            <a:r>
              <a:rPr lang="en-US" sz="2000" dirty="0"/>
              <a:t>corgi: http://</a:t>
            </a:r>
            <a:r>
              <a:rPr lang="en-US" sz="2000" dirty="0" err="1"/>
              <a:t>dailynewsdig.com</a:t>
            </a:r>
            <a:r>
              <a:rPr lang="en-US" sz="2000" dirty="0"/>
              <a:t>/</a:t>
            </a:r>
            <a:r>
              <a:rPr lang="en-US" sz="2000" dirty="0" err="1"/>
              <a:t>wp</a:t>
            </a:r>
            <a:r>
              <a:rPr lang="en-US" sz="2000" dirty="0"/>
              <a:t>-content/uploads/2013/11/15.-Smiling-Corgi-Pup.jpg</a:t>
            </a:r>
          </a:p>
        </p:txBody>
      </p:sp>
    </p:spTree>
    <p:extLst>
      <p:ext uri="{BB962C8B-B14F-4D97-AF65-F5344CB8AC3E}">
        <p14:creationId xmlns:p14="http://schemas.microsoft.com/office/powerpoint/2010/main" val="4207816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QRI Problem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i="1" dirty="0"/>
              <a:t>G</a:t>
            </a:r>
            <a:r>
              <a:rPr lang="en-US" b="1" i="1" dirty="0" smtClean="0"/>
              <a:t>oal:</a:t>
            </a:r>
            <a:r>
              <a:rPr lang="en-US" i="1" dirty="0" smtClean="0"/>
              <a:t> </a:t>
            </a:r>
            <a:r>
              <a:rPr lang="en-US" dirty="0" smtClean="0"/>
              <a:t>predict oil production rate in petroleum wells</a:t>
            </a:r>
          </a:p>
          <a:p>
            <a:r>
              <a:rPr lang="en-US" b="1" i="1" dirty="0" smtClean="0"/>
              <a:t>Strategy:</a:t>
            </a:r>
            <a:r>
              <a:rPr lang="en-US" dirty="0"/>
              <a:t> </a:t>
            </a:r>
            <a:r>
              <a:rPr lang="en-US" dirty="0" smtClean="0"/>
              <a:t>deep learning</a:t>
            </a:r>
          </a:p>
          <a:p>
            <a:pPr lvl="1"/>
            <a:r>
              <a:rPr lang="en-US" i="1" dirty="0" smtClean="0"/>
              <a:t>Models:</a:t>
            </a:r>
          </a:p>
          <a:p>
            <a:pPr lvl="2"/>
            <a:r>
              <a:rPr lang="en-US" i="1" dirty="0" smtClean="0"/>
              <a:t>Convolutional Neural Network (CNN)</a:t>
            </a:r>
            <a:endParaRPr lang="en-US" i="1" dirty="0" smtClean="0"/>
          </a:p>
          <a:p>
            <a:pPr lvl="2"/>
            <a:r>
              <a:rPr lang="en-US" i="1" dirty="0"/>
              <a:t>Multilayer Perceptron (MLP)</a:t>
            </a:r>
          </a:p>
          <a:p>
            <a:pPr lvl="2"/>
            <a:r>
              <a:rPr lang="en-US" i="1" dirty="0" smtClean="0"/>
              <a:t>Recurrent Neural Network (RNN)</a:t>
            </a:r>
          </a:p>
          <a:p>
            <a:pPr lvl="2"/>
            <a:r>
              <a:rPr lang="en-US" i="1" dirty="0" smtClean="0"/>
              <a:t>Restricted Boltzmann Machine (RBM)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4942" y="4192182"/>
            <a:ext cx="2861106" cy="190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68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QRI </a:t>
            </a:r>
            <a:r>
              <a:rPr lang="en-US" dirty="0" smtClean="0"/>
              <a:t>Data – Current Preprocessing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Remove zeros</a:t>
            </a:r>
          </a:p>
          <a:p>
            <a:r>
              <a:rPr lang="en-US" dirty="0" smtClean="0"/>
              <a:t>Split data into chunks of 36 months</a:t>
            </a:r>
          </a:p>
          <a:p>
            <a:r>
              <a:rPr lang="en-US" dirty="0"/>
              <a:t>Normalize data within each </a:t>
            </a:r>
            <a:r>
              <a:rPr lang="en-US" dirty="0" smtClean="0"/>
              <a:t>chunk</a:t>
            </a:r>
            <a:endParaRPr lang="en-US" dirty="0" smtClean="0"/>
          </a:p>
          <a:p>
            <a:r>
              <a:rPr lang="en-US" dirty="0"/>
              <a:t>S</a:t>
            </a:r>
            <a:r>
              <a:rPr lang="en-US" dirty="0" smtClean="0"/>
              <a:t>tep size of 1 month</a:t>
            </a:r>
          </a:p>
          <a:p>
            <a:r>
              <a:rPr lang="en-US" dirty="0" smtClean="0"/>
              <a:t>Assign data to training, validation, and test sets</a:t>
            </a:r>
          </a:p>
          <a:p>
            <a:pPr lvl="1"/>
            <a:r>
              <a:rPr lang="en-US" dirty="0" smtClean="0"/>
              <a:t>Based on different wells</a:t>
            </a:r>
          </a:p>
        </p:txBody>
      </p:sp>
    </p:spTree>
    <p:extLst>
      <p:ext uri="{BB962C8B-B14F-4D97-AF65-F5344CB8AC3E}">
        <p14:creationId xmlns:p14="http://schemas.microsoft.com/office/powerpoint/2010/main" val="1167456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Preprocessed Data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Original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After Preprocessing</a:t>
            </a:r>
            <a:endParaRPr lang="en-US" dirty="0"/>
          </a:p>
        </p:txBody>
      </p:sp>
      <p:pic>
        <p:nvPicPr>
          <p:cNvPr id="13" name="Content Placeholder 12" descr="figure_1.png"/>
          <p:cNvPicPr>
            <a:picLocks noGrp="1" noChangeAspect="1"/>
          </p:cNvPicPr>
          <p:nvPr>
            <p:ph sz="quarter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" r="2926"/>
          <a:stretch/>
        </p:blipFill>
        <p:spPr>
          <a:xfrm>
            <a:off x="600508" y="2631184"/>
            <a:ext cx="3895292" cy="3027588"/>
          </a:xfrm>
        </p:spPr>
      </p:pic>
      <p:pic>
        <p:nvPicPr>
          <p:cNvPr id="14" name="Content Placeholder 13" descr="figure_2.png"/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2" r="5269" b="949"/>
          <a:stretch/>
        </p:blipFill>
        <p:spPr>
          <a:xfrm>
            <a:off x="4800600" y="2606183"/>
            <a:ext cx="3886200" cy="3052589"/>
          </a:xfrm>
        </p:spPr>
      </p:pic>
    </p:spTree>
    <p:extLst>
      <p:ext uri="{BB962C8B-B14F-4D97-AF65-F5344CB8AC3E}">
        <p14:creationId xmlns:p14="http://schemas.microsoft.com/office/powerpoint/2010/main" val="2486186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Preprocessing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Smoothing data</a:t>
            </a:r>
          </a:p>
          <a:p>
            <a:r>
              <a:rPr lang="en-US" dirty="0" smtClean="0"/>
              <a:t>Assign data to different sets based on site name</a:t>
            </a:r>
            <a:endParaRPr lang="en-US" dirty="0"/>
          </a:p>
        </p:txBody>
      </p:sp>
      <p:pic>
        <p:nvPicPr>
          <p:cNvPr id="5" name="Picture 4" descr="figure_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"/>
          <a:stretch/>
        </p:blipFill>
        <p:spPr>
          <a:xfrm>
            <a:off x="2562758" y="2741019"/>
            <a:ext cx="4252363" cy="335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167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Odyssey Clusters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Successfully set up</a:t>
            </a:r>
          </a:p>
          <a:p>
            <a:r>
              <a:rPr lang="en-US" dirty="0" smtClean="0"/>
              <a:t>Ran on CPU</a:t>
            </a:r>
          </a:p>
          <a:p>
            <a:r>
              <a:rPr lang="en-US" b="1" i="1" dirty="0" smtClean="0"/>
              <a:t>Next Step:</a:t>
            </a:r>
            <a:r>
              <a:rPr lang="en-US" dirty="0" smtClean="0"/>
              <a:t> running on GPU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561986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Recurrent Neural Networks (RNN)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895046"/>
            <a:ext cx="4751000" cy="4495800"/>
          </a:xfrm>
        </p:spPr>
        <p:txBody>
          <a:bodyPr/>
          <a:lstStyle/>
          <a:p>
            <a:r>
              <a:rPr lang="en-US" dirty="0" smtClean="0"/>
              <a:t>Ran on c</a:t>
            </a:r>
            <a:r>
              <a:rPr lang="en-US" dirty="0" smtClean="0"/>
              <a:t>haracter-level language models:</a:t>
            </a:r>
          </a:p>
          <a:p>
            <a:pPr lvl="1"/>
            <a:r>
              <a:rPr lang="en-US" dirty="0" smtClean="0"/>
              <a:t>Predicted lowest-level term</a:t>
            </a:r>
          </a:p>
          <a:p>
            <a:pPr marL="365760" lvl="1" indent="0">
              <a:buNone/>
            </a:pPr>
            <a:endParaRPr lang="en-US" dirty="0" smtClean="0"/>
          </a:p>
          <a:p>
            <a:r>
              <a:rPr lang="en-US" dirty="0" smtClean="0"/>
              <a:t>Developing Long Short Term Memory Model (LSTM)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989" y="2316945"/>
            <a:ext cx="2790058" cy="2291834"/>
          </a:xfrm>
          <a:prstGeom prst="rect">
            <a:avLst/>
          </a:prstGeom>
          <a:ln>
            <a:solidFill>
              <a:srgbClr val="0D0D0D"/>
            </a:solidFill>
          </a:ln>
        </p:spPr>
      </p:pic>
    </p:spTree>
    <p:extLst>
      <p:ext uri="{BB962C8B-B14F-4D97-AF65-F5344CB8AC3E}">
        <p14:creationId xmlns:p14="http://schemas.microsoft.com/office/powerpoint/2010/main" val="2947863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Restricted Boltzmann Machines (RBM)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Ran MNIST data</a:t>
            </a:r>
          </a:p>
          <a:p>
            <a:r>
              <a:rPr lang="en-US" dirty="0" smtClean="0"/>
              <a:t>Developing for use on QRI </a:t>
            </a:r>
            <a:r>
              <a:rPr lang="en-US" dirty="0" smtClean="0"/>
              <a:t>data:</a:t>
            </a:r>
          </a:p>
          <a:p>
            <a:pPr lvl="1"/>
            <a:r>
              <a:rPr lang="en-US" dirty="0" smtClean="0"/>
              <a:t>Modifying shape of input data</a:t>
            </a:r>
          </a:p>
        </p:txBody>
      </p:sp>
    </p:spTree>
    <p:extLst>
      <p:ext uri="{BB962C8B-B14F-4D97-AF65-F5344CB8AC3E}">
        <p14:creationId xmlns:p14="http://schemas.microsoft.com/office/powerpoint/2010/main" val="1249620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Convolutional Neural Network (CNN)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700" dirty="0" smtClean="0"/>
              <a:t>Working model on QRI data</a:t>
            </a:r>
          </a:p>
          <a:p>
            <a:pPr lvl="1"/>
            <a:r>
              <a:rPr lang="en-US" sz="2200" dirty="0"/>
              <a:t>Hidden layers: </a:t>
            </a:r>
            <a:r>
              <a:rPr lang="en-US" sz="2200" dirty="0" smtClean="0"/>
              <a:t>2</a:t>
            </a:r>
          </a:p>
          <a:p>
            <a:pPr lvl="1"/>
            <a:r>
              <a:rPr lang="en-US" sz="2200" dirty="0" smtClean="0"/>
              <a:t>Fully-connected layer: 1</a:t>
            </a:r>
            <a:endParaRPr lang="en-US" sz="2200" dirty="0"/>
          </a:p>
          <a:p>
            <a:pPr lvl="1"/>
            <a:r>
              <a:rPr lang="en-US" sz="2200" dirty="0" smtClean="0"/>
              <a:t>Filter per layer: 12</a:t>
            </a:r>
            <a:endParaRPr lang="en-US" sz="2200" dirty="0"/>
          </a:p>
          <a:p>
            <a:pPr lvl="1"/>
            <a:r>
              <a:rPr lang="en-US" sz="2200" dirty="0"/>
              <a:t>Activation Function: </a:t>
            </a:r>
            <a:r>
              <a:rPr lang="en-US" sz="2200" dirty="0" err="1"/>
              <a:t>tanh</a:t>
            </a:r>
            <a:endParaRPr lang="en-US" sz="2200" dirty="0"/>
          </a:p>
          <a:p>
            <a:pPr lvl="1"/>
            <a:r>
              <a:rPr lang="en-US" sz="2200" dirty="0"/>
              <a:t>Batch size: </a:t>
            </a:r>
            <a:r>
              <a:rPr lang="en-US" sz="2200" dirty="0" smtClean="0"/>
              <a:t>200</a:t>
            </a:r>
            <a:endParaRPr lang="en-US" sz="2200" dirty="0"/>
          </a:p>
          <a:p>
            <a:pPr lvl="1"/>
            <a:r>
              <a:rPr lang="en-US" sz="2200" dirty="0"/>
              <a:t>Learning rate: 0.01</a:t>
            </a:r>
          </a:p>
          <a:p>
            <a:pPr lvl="1"/>
            <a:r>
              <a:rPr lang="en-US" sz="2200" dirty="0" smtClean="0"/>
              <a:t>Momentum: 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120643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Median.thmx</Template>
  <TotalTime>2212</TotalTime>
  <Words>428</Words>
  <Application>Microsoft Macintosh PowerPoint</Application>
  <PresentationFormat>On-screen Show (4:3)</PresentationFormat>
  <Paragraphs>84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Median</vt:lpstr>
      <vt:lpstr>TRiCAM QRI Project Presentation</vt:lpstr>
      <vt:lpstr>QRI Problem Summary</vt:lpstr>
      <vt:lpstr>QRI Data – Current Preprocessing</vt:lpstr>
      <vt:lpstr>Sample Preprocessed Data</vt:lpstr>
      <vt:lpstr>Additional Preprocessing Options</vt:lpstr>
      <vt:lpstr>Odyssey Clusters</vt:lpstr>
      <vt:lpstr>Recurrent Neural Networks (RNN)</vt:lpstr>
      <vt:lpstr>Restricted Boltzmann Machines (RBM)</vt:lpstr>
      <vt:lpstr>Convolutional Neural Network (CNN)</vt:lpstr>
      <vt:lpstr>CNN on QRI Data</vt:lpstr>
      <vt:lpstr>Multilayer Perceptron (MLP)</vt:lpstr>
      <vt:lpstr>MLP on QRI Data</vt:lpstr>
      <vt:lpstr>Training on QRI Data</vt:lpstr>
      <vt:lpstr>Training on QRI Data</vt:lpstr>
      <vt:lpstr>Training on QRI Data</vt:lpstr>
      <vt:lpstr>Training on QRI Data</vt:lpstr>
      <vt:lpstr>Next Steps</vt:lpstr>
      <vt:lpstr>Thank you!</vt:lpstr>
      <vt:lpstr>Works Cited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TRiCAM QRI Project Presentation</dc:title>
  <dc:creator>Michelle Yang</dc:creator>
  <cp:lastModifiedBy>Michelle Yang</cp:lastModifiedBy>
  <cp:revision>83</cp:revision>
  <dcterms:created xsi:type="dcterms:W3CDTF">2015-07-20T15:50:47Z</dcterms:created>
  <dcterms:modified xsi:type="dcterms:W3CDTF">2015-07-23T15:46:02Z</dcterms:modified>
</cp:coreProperties>
</file>